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March 31, 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March 31,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March 31,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March 31,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March 31,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March 31,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March 31,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March 31,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March 31,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March 31, 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March 31, 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March 31, 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94000"/>
                <a:satMod val="114000"/>
                <a:lumMod val="96000"/>
              </a:schemeClr>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00B0F0"/>
                </a:solidFill>
              </a:rPr>
              <a:t>Transferable Skills </a:t>
            </a:r>
            <a:endParaRPr lang="en-GB" dirty="0">
              <a:solidFill>
                <a:srgbClr val="00B0F0"/>
              </a:solidFill>
            </a:endParaRPr>
          </a:p>
        </p:txBody>
      </p:sp>
      <p:sp>
        <p:nvSpPr>
          <p:cNvPr id="3" name="Subtitle 2"/>
          <p:cNvSpPr>
            <a:spLocks noGrp="1"/>
          </p:cNvSpPr>
          <p:nvPr>
            <p:ph type="subTitle" idx="1"/>
          </p:nvPr>
        </p:nvSpPr>
        <p:spPr/>
        <p:txBody>
          <a:bodyPr/>
          <a:lstStyle/>
          <a:p>
            <a:r>
              <a:rPr lang="en-GB" b="1" dirty="0" smtClean="0">
                <a:solidFill>
                  <a:schemeClr val="bg2">
                    <a:lumMod val="75000"/>
                  </a:schemeClr>
                </a:solidFill>
              </a:rPr>
              <a:t>Presentation </a:t>
            </a:r>
          </a:p>
          <a:p>
            <a:endParaRPr lang="en-GB" dirty="0"/>
          </a:p>
        </p:txBody>
      </p:sp>
      <p:sp>
        <p:nvSpPr>
          <p:cNvPr id="5" name="Footer Placeholder 4"/>
          <p:cNvSpPr>
            <a:spLocks noGrp="1"/>
          </p:cNvSpPr>
          <p:nvPr>
            <p:ph type="ftr" sz="quarter" idx="11"/>
          </p:nvPr>
        </p:nvSpPr>
        <p:spPr/>
        <p:txBody>
          <a:bodyPr/>
          <a:lstStyle/>
          <a:p>
            <a:r>
              <a:rPr lang="en-US" b="1" dirty="0" smtClean="0">
                <a:solidFill>
                  <a:srgbClr val="0070C0"/>
                </a:solidFill>
              </a:rPr>
              <a:t>Job Support 4 U</a:t>
            </a:r>
            <a:endParaRPr lang="en-US" b="1" dirty="0">
              <a:solidFill>
                <a:srgbClr val="0070C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pPr/>
              <a:t>1</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628800"/>
            <a:ext cx="4104456" cy="3902598"/>
          </a:xfrm>
          <a:prstGeom prst="rect">
            <a:avLst/>
          </a:prstGeom>
        </p:spPr>
      </p:pic>
    </p:spTree>
    <p:extLst>
      <p:ext uri="{BB962C8B-B14F-4D97-AF65-F5344CB8AC3E}">
        <p14:creationId xmlns:p14="http://schemas.microsoft.com/office/powerpoint/2010/main" val="1152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Content of Presentation</a:t>
            </a:r>
            <a:endParaRPr lang="en-GB" dirty="0">
              <a:solidFill>
                <a:srgbClr val="0070C0"/>
              </a:solidFill>
            </a:endParaRPr>
          </a:p>
        </p:txBody>
      </p:sp>
      <p:sp>
        <p:nvSpPr>
          <p:cNvPr id="3" name="Content Placeholder 2"/>
          <p:cNvSpPr>
            <a:spLocks noGrp="1"/>
          </p:cNvSpPr>
          <p:nvPr>
            <p:ph idx="1"/>
          </p:nvPr>
        </p:nvSpPr>
        <p:spPr/>
        <p:txBody>
          <a:bodyPr/>
          <a:lstStyle/>
          <a:p>
            <a:r>
              <a:rPr lang="en-GB" dirty="0" smtClean="0">
                <a:solidFill>
                  <a:srgbClr val="00B0F0"/>
                </a:solidFill>
              </a:rPr>
              <a:t>What are Transferable Skills?</a:t>
            </a:r>
          </a:p>
          <a:p>
            <a:r>
              <a:rPr lang="en-GB" dirty="0" smtClean="0">
                <a:solidFill>
                  <a:srgbClr val="00B0F0"/>
                </a:solidFill>
              </a:rPr>
              <a:t>Examples of Transferable Skills?</a:t>
            </a:r>
          </a:p>
          <a:p>
            <a:r>
              <a:rPr lang="en-GB" dirty="0" smtClean="0">
                <a:solidFill>
                  <a:srgbClr val="00B0F0"/>
                </a:solidFill>
              </a:rPr>
              <a:t>Why Do Employers Look For These?</a:t>
            </a:r>
          </a:p>
          <a:p>
            <a:r>
              <a:rPr lang="en-GB" dirty="0" smtClean="0">
                <a:solidFill>
                  <a:srgbClr val="00B0F0"/>
                </a:solidFill>
              </a:rPr>
              <a:t>Transferable Skills Cycle</a:t>
            </a:r>
          </a:p>
          <a:p>
            <a:r>
              <a:rPr lang="en-GB" dirty="0" smtClean="0">
                <a:solidFill>
                  <a:srgbClr val="00B0F0"/>
                </a:solidFill>
              </a:rPr>
              <a:t>Making Your Transferable Skills Stand Out!</a:t>
            </a:r>
          </a:p>
          <a:p>
            <a:endParaRPr lang="en-GB" dirty="0"/>
          </a:p>
        </p:txBody>
      </p:sp>
      <p:sp>
        <p:nvSpPr>
          <p:cNvPr id="5" name="Footer Placeholder 4"/>
          <p:cNvSpPr>
            <a:spLocks noGrp="1"/>
          </p:cNvSpPr>
          <p:nvPr>
            <p:ph type="ftr" sz="quarter" idx="11"/>
          </p:nvPr>
        </p:nvSpPr>
        <p:spPr/>
        <p:txBody>
          <a:bodyPr/>
          <a:lstStyle/>
          <a:p>
            <a:r>
              <a:rPr lang="en-US" b="1" dirty="0">
                <a:solidFill>
                  <a:srgbClr val="0070C0"/>
                </a:solidFill>
              </a:rPr>
              <a:t>Job Support 4 U</a:t>
            </a:r>
          </a:p>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2</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764705"/>
            <a:ext cx="711388" cy="676402"/>
          </a:xfrm>
          <a:prstGeom prst="rect">
            <a:avLst/>
          </a:prstGeom>
        </p:spPr>
      </p:pic>
    </p:spTree>
    <p:extLst>
      <p:ext uri="{BB962C8B-B14F-4D97-AF65-F5344CB8AC3E}">
        <p14:creationId xmlns:p14="http://schemas.microsoft.com/office/powerpoint/2010/main" val="377866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70C0"/>
                </a:solidFill>
              </a:rPr>
              <a:t>What Are Transferable Skills?</a:t>
            </a:r>
            <a:endParaRPr lang="en-GB" dirty="0">
              <a:solidFill>
                <a:srgbClr val="0070C0"/>
              </a:solidFill>
            </a:endParaRPr>
          </a:p>
        </p:txBody>
      </p:sp>
      <p:sp>
        <p:nvSpPr>
          <p:cNvPr id="3" name="Content Placeholder 2"/>
          <p:cNvSpPr>
            <a:spLocks noGrp="1"/>
          </p:cNvSpPr>
          <p:nvPr>
            <p:ph idx="1"/>
          </p:nvPr>
        </p:nvSpPr>
        <p:spPr/>
        <p:txBody>
          <a:bodyPr>
            <a:normAutofit/>
          </a:bodyPr>
          <a:lstStyle/>
          <a:p>
            <a:r>
              <a:rPr lang="en-GB" sz="2000" dirty="0">
                <a:solidFill>
                  <a:srgbClr val="00B0F0"/>
                </a:solidFill>
              </a:rPr>
              <a:t>Transferable skills are general skills you can use in many jobs. You gain these skills from previous jobs, projects, voluntary work, sport, your home life, hobbies, and interests. They enable you to be adaptable and flexible in case you need to change your job</a:t>
            </a:r>
            <a:r>
              <a:rPr lang="en-GB" sz="2000" dirty="0" smtClean="0">
                <a:solidFill>
                  <a:srgbClr val="00B0F0"/>
                </a:solidFill>
              </a:rPr>
              <a:t>.</a:t>
            </a:r>
          </a:p>
          <a:p>
            <a:endParaRPr lang="en-GB" sz="2000" dirty="0">
              <a:solidFill>
                <a:srgbClr val="00B0F0"/>
              </a:solidFill>
            </a:endParaRPr>
          </a:p>
          <a:p>
            <a:r>
              <a:rPr lang="en-GB" sz="2000" dirty="0" smtClean="0">
                <a:solidFill>
                  <a:srgbClr val="00B0F0"/>
                </a:solidFill>
              </a:rPr>
              <a:t>Some of the skills are taught to us while others are mainly gained through experience</a:t>
            </a:r>
            <a:endParaRPr lang="en-GB" sz="2000" dirty="0">
              <a:solidFill>
                <a:srgbClr val="00B0F0"/>
              </a:solidFill>
            </a:endParaRPr>
          </a:p>
        </p:txBody>
      </p:sp>
      <p:sp>
        <p:nvSpPr>
          <p:cNvPr id="5" name="Footer Placeholder 4"/>
          <p:cNvSpPr>
            <a:spLocks noGrp="1"/>
          </p:cNvSpPr>
          <p:nvPr>
            <p:ph type="ftr" sz="quarter" idx="11"/>
          </p:nvPr>
        </p:nvSpPr>
        <p:spPr/>
        <p:txBody>
          <a:bodyPr/>
          <a:lstStyle/>
          <a:p>
            <a:r>
              <a:rPr lang="en-US" b="1" dirty="0">
                <a:solidFill>
                  <a:srgbClr val="0070C0"/>
                </a:solidFill>
              </a:rPr>
              <a:t>Job Support 4 U</a:t>
            </a:r>
          </a:p>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3</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6714" y="764705"/>
            <a:ext cx="681593" cy="648072"/>
          </a:xfrm>
          <a:prstGeom prst="rect">
            <a:avLst/>
          </a:prstGeom>
        </p:spPr>
      </p:pic>
    </p:spTree>
    <p:extLst>
      <p:ext uri="{BB962C8B-B14F-4D97-AF65-F5344CB8AC3E}">
        <p14:creationId xmlns:p14="http://schemas.microsoft.com/office/powerpoint/2010/main" val="294843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81393"/>
          </a:xfrm>
        </p:spPr>
        <p:txBody>
          <a:bodyPr>
            <a:normAutofit fontScale="90000"/>
          </a:bodyPr>
          <a:lstStyle/>
          <a:p>
            <a:r>
              <a:rPr lang="en-GB" dirty="0" smtClean="0">
                <a:solidFill>
                  <a:srgbClr val="0070C0"/>
                </a:solidFill>
              </a:rPr>
              <a:t>Examples of Transferable Skills</a:t>
            </a:r>
            <a:endParaRPr lang="en-GB" dirty="0">
              <a:solidFill>
                <a:srgbClr val="0070C0"/>
              </a:solidFill>
            </a:endParaRPr>
          </a:p>
        </p:txBody>
      </p:sp>
      <p:sp>
        <p:nvSpPr>
          <p:cNvPr id="3" name="Content Placeholder 2"/>
          <p:cNvSpPr>
            <a:spLocks noGrp="1"/>
          </p:cNvSpPr>
          <p:nvPr>
            <p:ph idx="1"/>
          </p:nvPr>
        </p:nvSpPr>
        <p:spPr>
          <a:xfrm>
            <a:off x="1043493" y="1844824"/>
            <a:ext cx="3024452" cy="3987805"/>
          </a:xfrm>
        </p:spPr>
        <p:txBody>
          <a:bodyPr>
            <a:normAutofit fontScale="47500" lnSpcReduction="20000"/>
          </a:bodyPr>
          <a:lstStyle/>
          <a:p>
            <a:r>
              <a:rPr lang="en-GB" dirty="0">
                <a:solidFill>
                  <a:srgbClr val="00B0F0"/>
                </a:solidFill>
              </a:rPr>
              <a:t>Problem </a:t>
            </a:r>
            <a:r>
              <a:rPr lang="en-GB" dirty="0" smtClean="0">
                <a:solidFill>
                  <a:srgbClr val="00B0F0"/>
                </a:solidFill>
              </a:rPr>
              <a:t>Solving</a:t>
            </a:r>
            <a:endParaRPr lang="en-GB" dirty="0">
              <a:solidFill>
                <a:srgbClr val="00B0F0"/>
              </a:solidFill>
            </a:endParaRPr>
          </a:p>
          <a:p>
            <a:r>
              <a:rPr lang="en-GB" dirty="0" smtClean="0">
                <a:solidFill>
                  <a:srgbClr val="00B0F0"/>
                </a:solidFill>
              </a:rPr>
              <a:t>Decision </a:t>
            </a:r>
            <a:r>
              <a:rPr lang="en-GB" dirty="0">
                <a:solidFill>
                  <a:srgbClr val="00B0F0"/>
                </a:solidFill>
              </a:rPr>
              <a:t>Making</a:t>
            </a:r>
          </a:p>
          <a:p>
            <a:r>
              <a:rPr lang="en-GB" dirty="0">
                <a:solidFill>
                  <a:srgbClr val="00B0F0"/>
                </a:solidFill>
              </a:rPr>
              <a:t>Planning/Organising</a:t>
            </a:r>
          </a:p>
          <a:p>
            <a:r>
              <a:rPr lang="en-GB" dirty="0">
                <a:solidFill>
                  <a:srgbClr val="00B0F0"/>
                </a:solidFill>
              </a:rPr>
              <a:t>Oral Communication</a:t>
            </a:r>
          </a:p>
          <a:p>
            <a:r>
              <a:rPr lang="en-GB" dirty="0">
                <a:solidFill>
                  <a:srgbClr val="00B0F0"/>
                </a:solidFill>
              </a:rPr>
              <a:t>Written Communication</a:t>
            </a:r>
          </a:p>
          <a:p>
            <a:r>
              <a:rPr lang="en-GB" dirty="0">
                <a:solidFill>
                  <a:srgbClr val="00B0F0"/>
                </a:solidFill>
              </a:rPr>
              <a:t>Negotiating</a:t>
            </a:r>
          </a:p>
          <a:p>
            <a:r>
              <a:rPr lang="en-GB" dirty="0">
                <a:solidFill>
                  <a:srgbClr val="00B0F0"/>
                </a:solidFill>
              </a:rPr>
              <a:t>Motivating Others</a:t>
            </a:r>
          </a:p>
          <a:p>
            <a:r>
              <a:rPr lang="en-GB" dirty="0">
                <a:solidFill>
                  <a:srgbClr val="00B0F0"/>
                </a:solidFill>
              </a:rPr>
              <a:t>Working Under Pressure</a:t>
            </a:r>
          </a:p>
          <a:p>
            <a:r>
              <a:rPr lang="en-GB" dirty="0">
                <a:solidFill>
                  <a:srgbClr val="00B0F0"/>
                </a:solidFill>
              </a:rPr>
              <a:t>Marketing</a:t>
            </a:r>
          </a:p>
          <a:p>
            <a:r>
              <a:rPr lang="en-GB" dirty="0" smtClean="0">
                <a:solidFill>
                  <a:srgbClr val="00B0F0"/>
                </a:solidFill>
              </a:rPr>
              <a:t>Initiative</a:t>
            </a:r>
            <a:endParaRPr lang="en-GB" dirty="0">
              <a:solidFill>
                <a:srgbClr val="00B0F0"/>
              </a:solidFill>
            </a:endParaRPr>
          </a:p>
          <a:p>
            <a:r>
              <a:rPr lang="en-GB" dirty="0">
                <a:solidFill>
                  <a:srgbClr val="00B0F0"/>
                </a:solidFill>
              </a:rPr>
              <a:t>Money Management</a:t>
            </a:r>
          </a:p>
          <a:p>
            <a:r>
              <a:rPr lang="en-GB" dirty="0">
                <a:solidFill>
                  <a:srgbClr val="00B0F0"/>
                </a:solidFill>
              </a:rPr>
              <a:t>Audit Records</a:t>
            </a:r>
          </a:p>
          <a:p>
            <a:r>
              <a:rPr lang="en-GB" dirty="0">
                <a:solidFill>
                  <a:srgbClr val="00B0F0"/>
                </a:solidFill>
              </a:rPr>
              <a:t>Empathy</a:t>
            </a:r>
          </a:p>
          <a:p>
            <a:r>
              <a:rPr lang="en-GB" dirty="0">
                <a:solidFill>
                  <a:srgbClr val="00B0F0"/>
                </a:solidFill>
              </a:rPr>
              <a:t>Dealing With Confidentiality </a:t>
            </a:r>
          </a:p>
          <a:p>
            <a:r>
              <a:rPr lang="en-GB" dirty="0">
                <a:solidFill>
                  <a:srgbClr val="00B0F0"/>
                </a:solidFill>
              </a:rPr>
              <a:t>Driving</a:t>
            </a:r>
          </a:p>
          <a:p>
            <a:r>
              <a:rPr lang="en-GB" dirty="0">
                <a:solidFill>
                  <a:srgbClr val="00B0F0"/>
                </a:solidFill>
              </a:rPr>
              <a:t>Can Write Reports</a:t>
            </a:r>
          </a:p>
          <a:p>
            <a:r>
              <a:rPr lang="en-GB" dirty="0">
                <a:solidFill>
                  <a:srgbClr val="00B0F0"/>
                </a:solidFill>
              </a:rPr>
              <a:t>Keep Records</a:t>
            </a:r>
          </a:p>
          <a:p>
            <a:r>
              <a:rPr lang="en-GB" dirty="0">
                <a:solidFill>
                  <a:srgbClr val="00B0F0"/>
                </a:solidFill>
              </a:rPr>
              <a:t>Mediate Disputes</a:t>
            </a:r>
          </a:p>
          <a:p>
            <a:r>
              <a:rPr lang="en-GB" dirty="0">
                <a:solidFill>
                  <a:srgbClr val="00B0F0"/>
                </a:solidFill>
              </a:rPr>
              <a:t>Other Languages</a:t>
            </a:r>
          </a:p>
          <a:p>
            <a:r>
              <a:rPr lang="en-GB" dirty="0">
                <a:solidFill>
                  <a:srgbClr val="00B0F0"/>
                </a:solidFill>
              </a:rPr>
              <a:t>Interviews</a:t>
            </a:r>
          </a:p>
          <a:p>
            <a:r>
              <a:rPr lang="en-GB" dirty="0">
                <a:solidFill>
                  <a:srgbClr val="00B0F0"/>
                </a:solidFill>
              </a:rPr>
              <a:t>Trustworthy</a:t>
            </a:r>
          </a:p>
          <a:p>
            <a:r>
              <a:rPr lang="en-GB" dirty="0">
                <a:solidFill>
                  <a:srgbClr val="00B0F0"/>
                </a:solidFill>
              </a:rPr>
              <a:t>Honest</a:t>
            </a:r>
          </a:p>
          <a:p>
            <a:r>
              <a:rPr lang="en-GB" dirty="0">
                <a:solidFill>
                  <a:srgbClr val="00B0F0"/>
                </a:solidFill>
              </a:rPr>
              <a:t>Dealing With Complaints</a:t>
            </a:r>
          </a:p>
          <a:p>
            <a:endParaRPr lang="en-GB" dirty="0"/>
          </a:p>
        </p:txBody>
      </p:sp>
      <p:sp>
        <p:nvSpPr>
          <p:cNvPr id="5" name="Footer Placeholder 4"/>
          <p:cNvSpPr>
            <a:spLocks noGrp="1"/>
          </p:cNvSpPr>
          <p:nvPr>
            <p:ph type="ftr" sz="quarter" idx="11"/>
          </p:nvPr>
        </p:nvSpPr>
        <p:spPr/>
        <p:txBody>
          <a:bodyPr/>
          <a:lstStyle/>
          <a:p>
            <a:r>
              <a:rPr lang="en-US" b="1" dirty="0">
                <a:solidFill>
                  <a:srgbClr val="0070C0"/>
                </a:solidFill>
              </a:rPr>
              <a:t>Job Support 4 U</a:t>
            </a:r>
          </a:p>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4</a:t>
            </a:fld>
            <a:endParaRPr lang="en-US"/>
          </a:p>
        </p:txBody>
      </p:sp>
      <p:sp>
        <p:nvSpPr>
          <p:cNvPr id="7" name="Content Placeholder 2"/>
          <p:cNvSpPr txBox="1">
            <a:spLocks/>
          </p:cNvSpPr>
          <p:nvPr/>
        </p:nvSpPr>
        <p:spPr>
          <a:xfrm>
            <a:off x="4716016" y="1844824"/>
            <a:ext cx="3024452" cy="3987805"/>
          </a:xfrm>
          <a:prstGeom prst="rect">
            <a:avLst/>
          </a:prstGeom>
        </p:spPr>
        <p:txBody>
          <a:bodyPr vert="horz" lIns="91440" tIns="45720" rIns="91440" bIns="45720" rtlCol="0">
            <a:normAutofit fontScale="250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GB" sz="4200" dirty="0">
                <a:solidFill>
                  <a:srgbClr val="00B0F0"/>
                </a:solidFill>
              </a:rPr>
              <a:t>Leadership Abilities</a:t>
            </a:r>
          </a:p>
          <a:p>
            <a:r>
              <a:rPr lang="en-GB" sz="4200" dirty="0">
                <a:solidFill>
                  <a:srgbClr val="00B0F0"/>
                </a:solidFill>
              </a:rPr>
              <a:t>I.T (computer) Skills</a:t>
            </a:r>
          </a:p>
          <a:p>
            <a:r>
              <a:rPr lang="en-GB" sz="4200" dirty="0">
                <a:solidFill>
                  <a:srgbClr val="00B0F0"/>
                </a:solidFill>
              </a:rPr>
              <a:t>Time Management</a:t>
            </a:r>
          </a:p>
          <a:p>
            <a:r>
              <a:rPr lang="en-GB" sz="4200" dirty="0">
                <a:solidFill>
                  <a:srgbClr val="00B0F0"/>
                </a:solidFill>
              </a:rPr>
              <a:t>Literacy &amp; Numeracy </a:t>
            </a:r>
          </a:p>
          <a:p>
            <a:r>
              <a:rPr lang="en-GB" sz="4200" dirty="0">
                <a:solidFill>
                  <a:srgbClr val="00B0F0"/>
                </a:solidFill>
              </a:rPr>
              <a:t>Team Work</a:t>
            </a:r>
          </a:p>
          <a:p>
            <a:r>
              <a:rPr lang="en-GB" sz="4200" dirty="0">
                <a:solidFill>
                  <a:srgbClr val="00B0F0"/>
                </a:solidFill>
              </a:rPr>
              <a:t>Working To Deadlines</a:t>
            </a:r>
          </a:p>
          <a:p>
            <a:r>
              <a:rPr lang="en-GB" sz="4200" dirty="0">
                <a:solidFill>
                  <a:srgbClr val="00B0F0"/>
                </a:solidFill>
              </a:rPr>
              <a:t>Research Skills</a:t>
            </a:r>
          </a:p>
          <a:p>
            <a:r>
              <a:rPr lang="en-GB" sz="4200" dirty="0">
                <a:solidFill>
                  <a:srgbClr val="00B0F0"/>
                </a:solidFill>
              </a:rPr>
              <a:t>Dealing With Difficult Situations</a:t>
            </a:r>
          </a:p>
          <a:p>
            <a:r>
              <a:rPr lang="en-GB" sz="4200" dirty="0">
                <a:solidFill>
                  <a:srgbClr val="00B0F0"/>
                </a:solidFill>
              </a:rPr>
              <a:t>Customer Skills</a:t>
            </a:r>
          </a:p>
          <a:p>
            <a:r>
              <a:rPr lang="en-GB" sz="4200" dirty="0">
                <a:solidFill>
                  <a:srgbClr val="00B0F0"/>
                </a:solidFill>
              </a:rPr>
              <a:t>Advertising</a:t>
            </a:r>
          </a:p>
          <a:p>
            <a:r>
              <a:rPr lang="en-GB" sz="4200" dirty="0">
                <a:solidFill>
                  <a:srgbClr val="00B0F0"/>
                </a:solidFill>
              </a:rPr>
              <a:t>Working With The Public</a:t>
            </a:r>
          </a:p>
          <a:p>
            <a:r>
              <a:rPr lang="en-GB" sz="4200" dirty="0">
                <a:solidFill>
                  <a:srgbClr val="00B0F0"/>
                </a:solidFill>
              </a:rPr>
              <a:t>Networking With Other Agencies</a:t>
            </a:r>
          </a:p>
          <a:p>
            <a:r>
              <a:rPr lang="en-GB" sz="4200" dirty="0">
                <a:solidFill>
                  <a:srgbClr val="00B0F0"/>
                </a:solidFill>
              </a:rPr>
              <a:t>Adaptable</a:t>
            </a:r>
          </a:p>
          <a:p>
            <a:r>
              <a:rPr lang="en-GB" sz="4200" dirty="0">
                <a:solidFill>
                  <a:srgbClr val="00B0F0"/>
                </a:solidFill>
              </a:rPr>
              <a:t>Understanding</a:t>
            </a:r>
          </a:p>
          <a:p>
            <a:r>
              <a:rPr lang="en-GB" sz="4200" dirty="0">
                <a:solidFill>
                  <a:srgbClr val="00B0F0"/>
                </a:solidFill>
              </a:rPr>
              <a:t>Doing Presentations/Speaking To Groups</a:t>
            </a:r>
          </a:p>
          <a:p>
            <a:r>
              <a:rPr lang="en-GB" sz="4200" dirty="0">
                <a:solidFill>
                  <a:srgbClr val="00B0F0"/>
                </a:solidFill>
              </a:rPr>
              <a:t>Delegate Tasks To Others</a:t>
            </a:r>
          </a:p>
          <a:p>
            <a:r>
              <a:rPr lang="en-GB" sz="4200" dirty="0">
                <a:solidFill>
                  <a:srgbClr val="00B0F0"/>
                </a:solidFill>
              </a:rPr>
              <a:t>Listening Skills</a:t>
            </a:r>
          </a:p>
          <a:p>
            <a:r>
              <a:rPr lang="en-GB" sz="4200" dirty="0">
                <a:solidFill>
                  <a:srgbClr val="00B0F0"/>
                </a:solidFill>
              </a:rPr>
              <a:t>Use Equipment</a:t>
            </a:r>
          </a:p>
          <a:p>
            <a:r>
              <a:rPr lang="en-GB" sz="4200" dirty="0">
                <a:solidFill>
                  <a:srgbClr val="00B0F0"/>
                </a:solidFill>
              </a:rPr>
              <a:t>Administration Skills</a:t>
            </a:r>
          </a:p>
          <a:p>
            <a:r>
              <a:rPr lang="en-GB" sz="4200" dirty="0">
                <a:solidFill>
                  <a:srgbClr val="00B0F0"/>
                </a:solidFill>
              </a:rPr>
              <a:t>Drawing</a:t>
            </a:r>
          </a:p>
          <a:p>
            <a:r>
              <a:rPr lang="en-GB" sz="4200" dirty="0">
                <a:solidFill>
                  <a:srgbClr val="00B0F0"/>
                </a:solidFill>
              </a:rPr>
              <a:t>Responsibility</a:t>
            </a:r>
          </a:p>
          <a:p>
            <a:r>
              <a:rPr lang="en-GB" sz="4200" dirty="0">
                <a:solidFill>
                  <a:srgbClr val="00B0F0"/>
                </a:solidFill>
              </a:rPr>
              <a:t>Follow Instructions</a:t>
            </a:r>
          </a:p>
          <a:p>
            <a:r>
              <a:rPr lang="en-GB" sz="4200" dirty="0">
                <a:solidFill>
                  <a:srgbClr val="00B0F0"/>
                </a:solidFill>
              </a:rPr>
              <a:t>Efficient</a:t>
            </a:r>
          </a:p>
          <a:p>
            <a:endParaRPr lang="en-GB"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6851" y="836712"/>
            <a:ext cx="681593" cy="648072"/>
          </a:xfrm>
          <a:prstGeom prst="rect">
            <a:avLst/>
          </a:prstGeom>
        </p:spPr>
      </p:pic>
    </p:spTree>
    <p:extLst>
      <p:ext uri="{BB962C8B-B14F-4D97-AF65-F5344CB8AC3E}">
        <p14:creationId xmlns:p14="http://schemas.microsoft.com/office/powerpoint/2010/main" val="3204678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61176"/>
          </a:xfrm>
        </p:spPr>
        <p:txBody>
          <a:bodyPr>
            <a:normAutofit fontScale="90000"/>
          </a:bodyPr>
          <a:lstStyle/>
          <a:p>
            <a:r>
              <a:rPr lang="en-GB" sz="3600" dirty="0">
                <a:solidFill>
                  <a:srgbClr val="0070C0"/>
                </a:solidFill>
              </a:rPr>
              <a:t>Why Do Employers Look For These</a:t>
            </a:r>
            <a:r>
              <a:rPr lang="en-GB" sz="3600" dirty="0" smtClean="0">
                <a:solidFill>
                  <a:srgbClr val="0070C0"/>
                </a:solidFill>
              </a:rPr>
              <a:t>?</a:t>
            </a:r>
            <a:endParaRPr lang="en-GB" sz="3600" dirty="0">
              <a:solidFill>
                <a:srgbClr val="0070C0"/>
              </a:solidFill>
            </a:endParaRPr>
          </a:p>
        </p:txBody>
      </p:sp>
      <p:sp>
        <p:nvSpPr>
          <p:cNvPr id="3" name="Content Placeholder 2"/>
          <p:cNvSpPr>
            <a:spLocks noGrp="1"/>
          </p:cNvSpPr>
          <p:nvPr>
            <p:ph idx="1"/>
          </p:nvPr>
        </p:nvSpPr>
        <p:spPr/>
        <p:txBody>
          <a:bodyPr>
            <a:normAutofit/>
          </a:bodyPr>
          <a:lstStyle/>
          <a:p>
            <a:r>
              <a:rPr lang="en-GB" sz="1600" dirty="0">
                <a:solidFill>
                  <a:srgbClr val="00B0F0"/>
                </a:solidFill>
              </a:rPr>
              <a:t>Employers are looking not as much for bright young sparks, but for people who can function effectively in the workplace. The more you progress up the career ladder the more you discover that it is the little things that count. By little things </a:t>
            </a:r>
            <a:r>
              <a:rPr lang="en-GB" sz="1600" dirty="0" smtClean="0">
                <a:solidFill>
                  <a:srgbClr val="00B0F0"/>
                </a:solidFill>
              </a:rPr>
              <a:t>we mean </a:t>
            </a:r>
            <a:r>
              <a:rPr lang="en-GB" sz="1600" dirty="0">
                <a:solidFill>
                  <a:srgbClr val="00B0F0"/>
                </a:solidFill>
              </a:rPr>
              <a:t>certain core skills which we often overlook but which apply to a wide range of situations and jobs. They are often referred to as </a:t>
            </a:r>
            <a:r>
              <a:rPr lang="en-GB" sz="1600" b="1" dirty="0">
                <a:solidFill>
                  <a:srgbClr val="00B0F0"/>
                </a:solidFill>
              </a:rPr>
              <a:t>transferable skills</a:t>
            </a:r>
            <a:r>
              <a:rPr lang="en-GB" sz="1600" dirty="0" smtClean="0">
                <a:solidFill>
                  <a:srgbClr val="00B0F0"/>
                </a:solidFill>
              </a:rPr>
              <a:t>.</a:t>
            </a:r>
          </a:p>
          <a:p>
            <a:endParaRPr lang="en-GB" sz="1600" dirty="0">
              <a:solidFill>
                <a:srgbClr val="00B0F0"/>
              </a:solidFill>
            </a:endParaRPr>
          </a:p>
          <a:p>
            <a:r>
              <a:rPr lang="en-GB" sz="1600" dirty="0" smtClean="0">
                <a:solidFill>
                  <a:srgbClr val="00B0F0"/>
                </a:solidFill>
              </a:rPr>
              <a:t>They examine your CV and look during the interview for evidence of these transferable skills, even ones that maybe you have not listed that they are looking for which will help benefit their company.</a:t>
            </a:r>
            <a:endParaRPr lang="en-GB" sz="1600" dirty="0">
              <a:solidFill>
                <a:srgbClr val="00B0F0"/>
              </a:solidFill>
            </a:endParaRPr>
          </a:p>
        </p:txBody>
      </p:sp>
      <p:sp>
        <p:nvSpPr>
          <p:cNvPr id="5" name="Footer Placeholder 4"/>
          <p:cNvSpPr>
            <a:spLocks noGrp="1"/>
          </p:cNvSpPr>
          <p:nvPr>
            <p:ph type="ftr" sz="quarter" idx="11"/>
          </p:nvPr>
        </p:nvSpPr>
        <p:spPr/>
        <p:txBody>
          <a:bodyPr/>
          <a:lstStyle/>
          <a:p>
            <a:r>
              <a:rPr lang="en-US" b="1" dirty="0">
                <a:solidFill>
                  <a:srgbClr val="0070C0"/>
                </a:solidFill>
              </a:rPr>
              <a:t>Job Support 4 U</a:t>
            </a:r>
          </a:p>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5</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4288" y="764705"/>
            <a:ext cx="672073" cy="576064"/>
          </a:xfrm>
          <a:prstGeom prst="rect">
            <a:avLst/>
          </a:prstGeom>
        </p:spPr>
      </p:pic>
    </p:spTree>
    <p:extLst>
      <p:ext uri="{BB962C8B-B14F-4D97-AF65-F5344CB8AC3E}">
        <p14:creationId xmlns:p14="http://schemas.microsoft.com/office/powerpoint/2010/main" val="313162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38510"/>
            <a:ext cx="7024744" cy="601136"/>
          </a:xfrm>
        </p:spPr>
        <p:txBody>
          <a:bodyPr>
            <a:normAutofit fontScale="90000"/>
          </a:bodyPr>
          <a:lstStyle/>
          <a:p>
            <a:r>
              <a:rPr lang="en-GB" dirty="0" smtClean="0">
                <a:solidFill>
                  <a:srgbClr val="0070C0"/>
                </a:solidFill>
              </a:rPr>
              <a:t>Transferable Skill Cycle</a:t>
            </a:r>
            <a:endParaRPr lang="en-GB" dirty="0">
              <a:solidFill>
                <a:srgbClr val="0070C0"/>
              </a:solidFill>
            </a:endParaRPr>
          </a:p>
        </p:txBody>
      </p:sp>
      <p:sp>
        <p:nvSpPr>
          <p:cNvPr id="4" name="Footer Placeholder 3"/>
          <p:cNvSpPr>
            <a:spLocks noGrp="1"/>
          </p:cNvSpPr>
          <p:nvPr>
            <p:ph type="ftr" sz="quarter" idx="11"/>
          </p:nvPr>
        </p:nvSpPr>
        <p:spPr/>
        <p:txBody>
          <a:bodyPr/>
          <a:lstStyle/>
          <a:p>
            <a:r>
              <a:rPr lang="en-US" b="1" dirty="0">
                <a:solidFill>
                  <a:srgbClr val="0070C0"/>
                </a:solidFill>
              </a:rPr>
              <a:t>Job Support 4 U</a:t>
            </a:r>
          </a:p>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6</a:t>
            </a:fld>
            <a:endParaRPr lang="en-US"/>
          </a:p>
        </p:txBody>
      </p:sp>
      <p:sp>
        <p:nvSpPr>
          <p:cNvPr id="11" name="Oval 10"/>
          <p:cNvSpPr/>
          <p:nvPr/>
        </p:nvSpPr>
        <p:spPr>
          <a:xfrm>
            <a:off x="3262948" y="1263717"/>
            <a:ext cx="2736304" cy="1584176"/>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lnSpc>
                <a:spcPct val="100000"/>
              </a:lnSpc>
              <a:buSzTx/>
            </a:pPr>
            <a:r>
              <a:rPr lang="en-US" sz="1600" dirty="0">
                <a:latin typeface="Calibri Light" pitchFamily="34" charset="0"/>
              </a:rPr>
              <a:t>SKILL ACQUISITION</a:t>
            </a:r>
          </a:p>
          <a:p>
            <a:pPr eaLnBrk="0" hangingPunct="0">
              <a:lnSpc>
                <a:spcPct val="100000"/>
              </a:lnSpc>
              <a:buSzTx/>
            </a:pPr>
            <a:r>
              <a:rPr lang="en-US" sz="1600" dirty="0">
                <a:latin typeface="Calibri Light" pitchFamily="34" charset="0"/>
              </a:rPr>
              <a:t>Acquired via sports, employment, projects, voluntary work, hobbies </a:t>
            </a:r>
          </a:p>
        </p:txBody>
      </p:sp>
      <p:sp>
        <p:nvSpPr>
          <p:cNvPr id="12" name="Oval 11"/>
          <p:cNvSpPr/>
          <p:nvPr/>
        </p:nvSpPr>
        <p:spPr>
          <a:xfrm>
            <a:off x="499642" y="2564904"/>
            <a:ext cx="2736304" cy="1584176"/>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lnSpc>
                <a:spcPct val="100000"/>
              </a:lnSpc>
              <a:buSzTx/>
            </a:pPr>
            <a:r>
              <a:rPr lang="en-US" sz="1600" dirty="0">
                <a:latin typeface="Calibri Light" pitchFamily="34" charset="0"/>
              </a:rPr>
              <a:t>SKILL MATCH</a:t>
            </a:r>
          </a:p>
          <a:p>
            <a:pPr eaLnBrk="0" hangingPunct="0">
              <a:lnSpc>
                <a:spcPct val="100000"/>
              </a:lnSpc>
              <a:buSzTx/>
            </a:pPr>
            <a:r>
              <a:rPr lang="en-US" sz="1600" dirty="0">
                <a:latin typeface="Calibri Light" pitchFamily="34" charset="0"/>
              </a:rPr>
              <a:t>Employer looks for concrete evidence in CV and at Interview</a:t>
            </a:r>
          </a:p>
        </p:txBody>
      </p:sp>
      <p:sp>
        <p:nvSpPr>
          <p:cNvPr id="13" name="Oval 12"/>
          <p:cNvSpPr/>
          <p:nvPr/>
        </p:nvSpPr>
        <p:spPr>
          <a:xfrm>
            <a:off x="5758698" y="2708920"/>
            <a:ext cx="2736304" cy="1584176"/>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lnSpc>
                <a:spcPct val="100000"/>
              </a:lnSpc>
              <a:buSzTx/>
            </a:pPr>
            <a:r>
              <a:rPr lang="en-US" sz="1600" dirty="0">
                <a:latin typeface="Calibri Light" pitchFamily="34" charset="0"/>
              </a:rPr>
              <a:t>SKILL TRANSFER</a:t>
            </a:r>
          </a:p>
          <a:p>
            <a:pPr eaLnBrk="0" hangingPunct="0">
              <a:lnSpc>
                <a:spcPct val="100000"/>
              </a:lnSpc>
              <a:buSzTx/>
            </a:pPr>
            <a:r>
              <a:rPr lang="en-US" sz="1600" dirty="0">
                <a:latin typeface="Calibri Light" pitchFamily="34" charset="0"/>
              </a:rPr>
              <a:t>Skills acquired in any situation applied to new situation</a:t>
            </a:r>
          </a:p>
        </p:txBody>
      </p:sp>
      <p:sp>
        <p:nvSpPr>
          <p:cNvPr id="14" name="Oval 13"/>
          <p:cNvSpPr/>
          <p:nvPr/>
        </p:nvSpPr>
        <p:spPr>
          <a:xfrm>
            <a:off x="3262948" y="4149080"/>
            <a:ext cx="2736304" cy="1584176"/>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lnSpc>
                <a:spcPct val="100000"/>
              </a:lnSpc>
              <a:buSzTx/>
            </a:pPr>
            <a:r>
              <a:rPr lang="en-US" sz="1600" dirty="0">
                <a:latin typeface="Calibri Light" pitchFamily="34" charset="0"/>
              </a:rPr>
              <a:t>SKILL PROGRESSION</a:t>
            </a:r>
          </a:p>
          <a:p>
            <a:pPr eaLnBrk="0" hangingPunct="0">
              <a:lnSpc>
                <a:spcPct val="100000"/>
              </a:lnSpc>
              <a:buSzTx/>
            </a:pPr>
            <a:r>
              <a:rPr lang="en-US" sz="1600" dirty="0">
                <a:latin typeface="Calibri Light" pitchFamily="34" charset="0"/>
              </a:rPr>
              <a:t>Skills can be developed &amp; improved in new situation</a:t>
            </a:r>
          </a:p>
        </p:txBody>
      </p:sp>
      <p:sp>
        <p:nvSpPr>
          <p:cNvPr id="19" name="AutoShape 13"/>
          <p:cNvSpPr>
            <a:spLocks noChangeArrowheads="1"/>
          </p:cNvSpPr>
          <p:nvPr/>
        </p:nvSpPr>
        <p:spPr bwMode="auto">
          <a:xfrm rot="5400000">
            <a:off x="6524947" y="1670668"/>
            <a:ext cx="782637" cy="8001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B0F0"/>
          </a:solidFill>
          <a:ln w="9525">
            <a:solidFill>
              <a:schemeClr val="tx1"/>
            </a:solidFill>
            <a:miter lim="800000"/>
            <a:headEnd/>
            <a:tailEnd/>
          </a:ln>
          <a:effectLst/>
        </p:spPr>
        <p:txBody>
          <a:bodyPr wrap="none" anchor="ctr"/>
          <a:lstStyle/>
          <a:p>
            <a:endParaRPr lang="en-GB"/>
          </a:p>
        </p:txBody>
      </p:sp>
      <p:sp>
        <p:nvSpPr>
          <p:cNvPr id="20" name="AutoShape 15"/>
          <p:cNvSpPr>
            <a:spLocks noChangeArrowheads="1"/>
          </p:cNvSpPr>
          <p:nvPr/>
        </p:nvSpPr>
        <p:spPr bwMode="auto">
          <a:xfrm rot="10800000">
            <a:off x="6439693" y="4585568"/>
            <a:ext cx="881063" cy="711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B0F0"/>
          </a:solidFill>
          <a:ln w="9525">
            <a:solidFill>
              <a:schemeClr val="tx1"/>
            </a:solidFill>
            <a:miter lim="800000"/>
            <a:headEnd/>
            <a:tailEnd/>
          </a:ln>
          <a:effectLst/>
        </p:spPr>
        <p:txBody>
          <a:bodyPr wrap="none" anchor="ctr"/>
          <a:lstStyle/>
          <a:p>
            <a:endParaRPr lang="en-GB"/>
          </a:p>
        </p:txBody>
      </p:sp>
      <p:sp>
        <p:nvSpPr>
          <p:cNvPr id="21" name="AutoShape 14"/>
          <p:cNvSpPr>
            <a:spLocks noChangeArrowheads="1"/>
          </p:cNvSpPr>
          <p:nvPr/>
        </p:nvSpPr>
        <p:spPr bwMode="auto">
          <a:xfrm rot="16200000">
            <a:off x="1701205" y="4461529"/>
            <a:ext cx="781050" cy="8001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B0F0"/>
          </a:solidFill>
          <a:ln w="9525">
            <a:solidFill>
              <a:schemeClr val="tx1"/>
            </a:solidFill>
            <a:miter lim="800000"/>
            <a:headEnd/>
            <a:tailEnd/>
          </a:ln>
          <a:effectLst/>
        </p:spPr>
        <p:txBody>
          <a:bodyPr wrap="none" anchor="ctr"/>
          <a:lstStyle/>
          <a:p>
            <a:endParaRPr lang="en-GB"/>
          </a:p>
        </p:txBody>
      </p:sp>
      <p:sp>
        <p:nvSpPr>
          <p:cNvPr id="22" name="AutoShape 12"/>
          <p:cNvSpPr>
            <a:spLocks noChangeArrowheads="1"/>
          </p:cNvSpPr>
          <p:nvPr/>
        </p:nvSpPr>
        <p:spPr bwMode="auto">
          <a:xfrm>
            <a:off x="1651992" y="1584500"/>
            <a:ext cx="879475" cy="711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B0F0"/>
          </a:solidFill>
          <a:ln w="9525">
            <a:solidFill>
              <a:schemeClr val="tx1"/>
            </a:solidFill>
            <a:miter lim="800000"/>
            <a:headEnd/>
            <a:tailEnd/>
          </a:ln>
          <a:effectLst/>
        </p:spPr>
        <p:txBody>
          <a:bodyPr wrap="none" anchor="ctr"/>
          <a:lstStyle/>
          <a:p>
            <a:endParaRPr lang="en-GB"/>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88417" y="770641"/>
            <a:ext cx="675348" cy="642135"/>
          </a:xfrm>
          <a:prstGeom prst="rect">
            <a:avLst/>
          </a:prstGeom>
        </p:spPr>
      </p:pic>
    </p:spTree>
    <p:extLst>
      <p:ext uri="{BB962C8B-B14F-4D97-AF65-F5344CB8AC3E}">
        <p14:creationId xmlns:p14="http://schemas.microsoft.com/office/powerpoint/2010/main" val="146111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b="1" dirty="0">
                <a:solidFill>
                  <a:srgbClr val="0070C0"/>
                </a:solidFill>
              </a:rPr>
              <a:t>Job Support 4 U</a:t>
            </a:r>
          </a:p>
          <a:p>
            <a:endParaRPr lang="en-US"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7</a:t>
            </a:fld>
            <a:endParaRPr lang="en-US"/>
          </a:p>
        </p:txBody>
      </p:sp>
      <p:sp>
        <p:nvSpPr>
          <p:cNvPr id="5" name="Text Box 5"/>
          <p:cNvSpPr txBox="1">
            <a:spLocks noChangeArrowheads="1"/>
          </p:cNvSpPr>
          <p:nvPr/>
        </p:nvSpPr>
        <p:spPr bwMode="auto">
          <a:xfrm>
            <a:off x="902296" y="989923"/>
            <a:ext cx="3311525" cy="652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80000"/>
              </a:lnSpc>
              <a:spcBef>
                <a:spcPct val="50000"/>
              </a:spcBef>
              <a:buSzPct val="85000"/>
            </a:pPr>
            <a:r>
              <a:rPr lang="en-IE" sz="1400" b="1" dirty="0" smtClean="0">
                <a:solidFill>
                  <a:srgbClr val="00B0F0"/>
                </a:solidFill>
                <a:latin typeface="Calibri Light" pitchFamily="34" charset="0"/>
                <a:cs typeface="Times New Roman" pitchFamily="18" charset="0"/>
              </a:rPr>
              <a:t>S</a:t>
            </a:r>
            <a:r>
              <a:rPr lang="en-US" sz="1400" b="1" dirty="0">
                <a:solidFill>
                  <a:srgbClr val="00B0F0"/>
                </a:solidFill>
                <a:latin typeface="Calibri Light" pitchFamily="34" charset="0"/>
                <a:cs typeface="Times New Roman" pitchFamily="18" charset="0"/>
              </a:rPr>
              <a:t>kill Progression</a:t>
            </a:r>
          </a:p>
          <a:p>
            <a:pPr eaLnBrk="1" hangingPunct="1">
              <a:lnSpc>
                <a:spcPct val="80000"/>
              </a:lnSpc>
              <a:spcBef>
                <a:spcPct val="20000"/>
              </a:spcBef>
              <a:buSzPct val="85000"/>
            </a:pPr>
            <a:r>
              <a:rPr lang="en-US" sz="1400" b="1" dirty="0">
                <a:solidFill>
                  <a:srgbClr val="00B0F0"/>
                </a:solidFill>
                <a:latin typeface="Calibri Light" pitchFamily="34" charset="0"/>
              </a:rPr>
              <a:t> Ability to work in </a:t>
            </a:r>
            <a:r>
              <a:rPr lang="en-US" sz="1400" b="1" dirty="0">
                <a:solidFill>
                  <a:srgbClr val="00B0F0"/>
                </a:solidFill>
                <a:latin typeface="Calibri Light" pitchFamily="34" charset="0"/>
                <a:cs typeface="Times New Roman" pitchFamily="18" charset="0"/>
              </a:rPr>
              <a:t>teams in different situations </a:t>
            </a:r>
            <a:r>
              <a:rPr lang="en-IE" sz="1400" b="1" dirty="0">
                <a:solidFill>
                  <a:srgbClr val="00B0F0"/>
                </a:solidFill>
                <a:latin typeface="Calibri Light" pitchFamily="34" charset="0"/>
                <a:cs typeface="Times New Roman" pitchFamily="18" charset="0"/>
              </a:rPr>
              <a:t>to reach team goals &amp; objectives.</a:t>
            </a:r>
            <a:endParaRPr lang="en-US" sz="1400" b="1" dirty="0">
              <a:solidFill>
                <a:srgbClr val="00B0F0"/>
              </a:solidFill>
              <a:latin typeface="Calibri Light" pitchFamily="34" charset="0"/>
              <a:cs typeface="Times New Roman" pitchFamily="18" charset="0"/>
            </a:endParaRPr>
          </a:p>
        </p:txBody>
      </p:sp>
      <p:sp>
        <p:nvSpPr>
          <p:cNvPr id="6" name="Text Box 6"/>
          <p:cNvSpPr txBox="1">
            <a:spLocks noChangeArrowheads="1"/>
          </p:cNvSpPr>
          <p:nvPr/>
        </p:nvSpPr>
        <p:spPr bwMode="auto">
          <a:xfrm>
            <a:off x="5364088" y="1097644"/>
            <a:ext cx="2592387"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80000"/>
              </a:lnSpc>
              <a:spcBef>
                <a:spcPct val="20000"/>
              </a:spcBef>
              <a:buSzPct val="85000"/>
            </a:pPr>
            <a:r>
              <a:rPr lang="en-IE" sz="1400" b="1" dirty="0" smtClean="0">
                <a:solidFill>
                  <a:srgbClr val="00B0F0"/>
                </a:solidFill>
                <a:latin typeface="Calibri Light" pitchFamily="34" charset="0"/>
                <a:cs typeface="Times New Roman" pitchFamily="18" charset="0"/>
              </a:rPr>
              <a:t>Skill </a:t>
            </a:r>
            <a:r>
              <a:rPr lang="en-IE" sz="1400" b="1" dirty="0">
                <a:solidFill>
                  <a:srgbClr val="00B0F0"/>
                </a:solidFill>
                <a:latin typeface="Calibri Light" pitchFamily="34" charset="0"/>
                <a:cs typeface="Times New Roman" pitchFamily="18" charset="0"/>
              </a:rPr>
              <a:t>developed                                                                                                Team-work Skills</a:t>
            </a:r>
            <a:endParaRPr lang="en-US" sz="1400" b="1" dirty="0">
              <a:solidFill>
                <a:srgbClr val="00B0F0"/>
              </a:solidFill>
              <a:latin typeface="Calibri Light" pitchFamily="34" charset="0"/>
              <a:cs typeface="Times New Roman" pitchFamily="18" charset="0"/>
            </a:endParaRPr>
          </a:p>
        </p:txBody>
      </p:sp>
      <p:sp>
        <p:nvSpPr>
          <p:cNvPr id="7" name="Text Box 8"/>
          <p:cNvSpPr txBox="1">
            <a:spLocks noChangeArrowheads="1"/>
          </p:cNvSpPr>
          <p:nvPr/>
        </p:nvSpPr>
        <p:spPr bwMode="auto">
          <a:xfrm>
            <a:off x="6084168" y="1952502"/>
            <a:ext cx="2520950"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80000"/>
              </a:lnSpc>
              <a:spcBef>
                <a:spcPct val="20000"/>
              </a:spcBef>
              <a:buSzPct val="85000"/>
            </a:pPr>
            <a:r>
              <a:rPr lang="en-US" sz="1400" b="1" dirty="0" smtClean="0">
                <a:solidFill>
                  <a:srgbClr val="00B0F0"/>
                </a:solidFill>
                <a:latin typeface="Calibri Light" pitchFamily="34" charset="0"/>
                <a:cs typeface="Times New Roman" pitchFamily="18" charset="0"/>
              </a:rPr>
              <a:t>Acquired </a:t>
            </a:r>
            <a:r>
              <a:rPr lang="en-US" sz="1400" b="1" dirty="0">
                <a:solidFill>
                  <a:srgbClr val="00B0F0"/>
                </a:solidFill>
                <a:latin typeface="Calibri Light" pitchFamily="34" charset="0"/>
                <a:cs typeface="Times New Roman" pitchFamily="18" charset="0"/>
              </a:rPr>
              <a:t>through Sports</a:t>
            </a:r>
          </a:p>
          <a:p>
            <a:pPr eaLnBrk="1" hangingPunct="1">
              <a:lnSpc>
                <a:spcPct val="80000"/>
              </a:lnSpc>
              <a:spcBef>
                <a:spcPct val="20000"/>
              </a:spcBef>
              <a:buSzPct val="85000"/>
            </a:pPr>
            <a:r>
              <a:rPr lang="en-US" sz="1400" b="1" dirty="0" smtClean="0">
                <a:solidFill>
                  <a:srgbClr val="00B0F0"/>
                </a:solidFill>
                <a:latin typeface="Calibri Light" pitchFamily="34" charset="0"/>
                <a:cs typeface="Times New Roman" pitchFamily="18" charset="0"/>
              </a:rPr>
              <a:t>Football/Netball</a:t>
            </a:r>
            <a:endParaRPr lang="en-US" sz="1400" b="1" dirty="0">
              <a:solidFill>
                <a:srgbClr val="00B0F0"/>
              </a:solidFill>
              <a:latin typeface="Calibri Light" pitchFamily="34" charset="0"/>
              <a:cs typeface="Times New Roman" pitchFamily="18" charset="0"/>
            </a:endParaRPr>
          </a:p>
        </p:txBody>
      </p:sp>
      <p:sp>
        <p:nvSpPr>
          <p:cNvPr id="8" name="Text Box 11"/>
          <p:cNvSpPr txBox="1">
            <a:spLocks noChangeArrowheads="1"/>
          </p:cNvSpPr>
          <p:nvPr/>
        </p:nvSpPr>
        <p:spPr bwMode="auto">
          <a:xfrm>
            <a:off x="5650957" y="3357572"/>
            <a:ext cx="3216275"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SzPct val="85000"/>
            </a:pPr>
            <a:r>
              <a:rPr lang="en-IE" sz="1400" b="1" dirty="0" smtClean="0">
                <a:solidFill>
                  <a:srgbClr val="00B0F0"/>
                </a:solidFill>
                <a:latin typeface="Calibri Light" pitchFamily="34" charset="0"/>
                <a:cs typeface="Times New Roman" pitchFamily="18" charset="0"/>
              </a:rPr>
              <a:t>Concrete </a:t>
            </a:r>
            <a:r>
              <a:rPr lang="en-IE" sz="1400" b="1" dirty="0">
                <a:solidFill>
                  <a:srgbClr val="00B0F0"/>
                </a:solidFill>
                <a:latin typeface="Calibri Light" pitchFamily="34" charset="0"/>
                <a:cs typeface="Times New Roman" pitchFamily="18" charset="0"/>
              </a:rPr>
              <a:t>Example</a:t>
            </a:r>
          </a:p>
          <a:p>
            <a:pPr eaLnBrk="1" hangingPunct="1">
              <a:lnSpc>
                <a:spcPct val="80000"/>
              </a:lnSpc>
              <a:spcBef>
                <a:spcPct val="20000"/>
              </a:spcBef>
              <a:buSzPct val="85000"/>
            </a:pPr>
            <a:r>
              <a:rPr lang="en-IE" sz="1400" b="1" dirty="0" smtClean="0">
                <a:solidFill>
                  <a:srgbClr val="00B0F0"/>
                </a:solidFill>
                <a:latin typeface="Calibri Light" pitchFamily="34" charset="0"/>
                <a:cs typeface="Times New Roman" pitchFamily="18" charset="0"/>
              </a:rPr>
              <a:t>School level, </a:t>
            </a:r>
            <a:r>
              <a:rPr lang="en-IE" sz="1400" b="1" dirty="0">
                <a:solidFill>
                  <a:srgbClr val="00B0F0"/>
                </a:solidFill>
                <a:latin typeface="Calibri Light" pitchFamily="34" charset="0"/>
                <a:cs typeface="Times New Roman" pitchFamily="18" charset="0"/>
              </a:rPr>
              <a:t>weekly team training, pulled together to achieve goals. Overcame obstacles.</a:t>
            </a:r>
            <a:endParaRPr lang="en-US" sz="1400" b="1" dirty="0">
              <a:solidFill>
                <a:srgbClr val="00B0F0"/>
              </a:solidFill>
              <a:latin typeface="Calibri Light" pitchFamily="34" charset="0"/>
              <a:cs typeface="Times New Roman" pitchFamily="18" charset="0"/>
            </a:endParaRPr>
          </a:p>
        </p:txBody>
      </p:sp>
      <p:sp>
        <p:nvSpPr>
          <p:cNvPr id="9" name="Text Box 9"/>
          <p:cNvSpPr txBox="1">
            <a:spLocks noChangeArrowheads="1"/>
          </p:cNvSpPr>
          <p:nvPr/>
        </p:nvSpPr>
        <p:spPr bwMode="auto">
          <a:xfrm>
            <a:off x="4861239" y="5013176"/>
            <a:ext cx="2952750" cy="54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80000"/>
              </a:lnSpc>
              <a:spcBef>
                <a:spcPct val="50000"/>
              </a:spcBef>
              <a:buSzPct val="85000"/>
            </a:pPr>
            <a:r>
              <a:rPr lang="en-IE" sz="1400" b="1" dirty="0" smtClean="0">
                <a:solidFill>
                  <a:srgbClr val="00B0F0"/>
                </a:solidFill>
                <a:latin typeface="Calibri Light" pitchFamily="34" charset="0"/>
                <a:cs typeface="Times New Roman" pitchFamily="18" charset="0"/>
              </a:rPr>
              <a:t>Skill </a:t>
            </a:r>
            <a:r>
              <a:rPr lang="en-IE" sz="1400" b="1" dirty="0">
                <a:solidFill>
                  <a:srgbClr val="00B0F0"/>
                </a:solidFill>
                <a:latin typeface="Calibri Light" pitchFamily="34" charset="0"/>
                <a:cs typeface="Times New Roman" pitchFamily="18" charset="0"/>
              </a:rPr>
              <a:t>transferred to new </a:t>
            </a:r>
            <a:r>
              <a:rPr lang="en-IE" sz="1400" b="1" dirty="0" smtClean="0">
                <a:solidFill>
                  <a:srgbClr val="00B0F0"/>
                </a:solidFill>
                <a:latin typeface="Calibri Light" pitchFamily="34" charset="0"/>
                <a:cs typeface="Times New Roman" pitchFamily="18" charset="0"/>
              </a:rPr>
              <a:t>situation:</a:t>
            </a:r>
          </a:p>
          <a:p>
            <a:pPr eaLnBrk="1" hangingPunct="1">
              <a:lnSpc>
                <a:spcPct val="80000"/>
              </a:lnSpc>
              <a:spcBef>
                <a:spcPct val="50000"/>
              </a:spcBef>
              <a:buSzPct val="85000"/>
            </a:pPr>
            <a:r>
              <a:rPr lang="en-US" sz="1400" b="1" dirty="0" smtClean="0">
                <a:solidFill>
                  <a:srgbClr val="00B0F0"/>
                </a:solidFill>
                <a:latin typeface="Calibri Light" pitchFamily="34" charset="0"/>
                <a:cs typeface="Times New Roman" pitchFamily="18" charset="0"/>
              </a:rPr>
              <a:t>Training Course</a:t>
            </a:r>
            <a:endParaRPr lang="en-IE" sz="1400" b="1" dirty="0">
              <a:solidFill>
                <a:srgbClr val="00B0F0"/>
              </a:solidFill>
              <a:latin typeface="Calibri Light" pitchFamily="34" charset="0"/>
              <a:cs typeface="Times New Roman" pitchFamily="18" charset="0"/>
            </a:endParaRPr>
          </a:p>
        </p:txBody>
      </p:sp>
      <p:sp>
        <p:nvSpPr>
          <p:cNvPr id="10" name="Text Box 12"/>
          <p:cNvSpPr txBox="1">
            <a:spLocks noChangeArrowheads="1"/>
          </p:cNvSpPr>
          <p:nvPr/>
        </p:nvSpPr>
        <p:spPr bwMode="auto">
          <a:xfrm>
            <a:off x="649883" y="4781574"/>
            <a:ext cx="3816350" cy="1007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pPr>
            <a:r>
              <a:rPr lang="en-IE" sz="1400" b="1" dirty="0" smtClean="0">
                <a:solidFill>
                  <a:srgbClr val="00B0F0"/>
                </a:solidFill>
                <a:latin typeface="Calibri Light" pitchFamily="34" charset="0"/>
                <a:cs typeface="Times New Roman" pitchFamily="18" charset="0"/>
              </a:rPr>
              <a:t>Concrete </a:t>
            </a:r>
            <a:r>
              <a:rPr lang="en-IE" sz="1400" b="1" dirty="0">
                <a:solidFill>
                  <a:srgbClr val="00B0F0"/>
                </a:solidFill>
                <a:latin typeface="Calibri Light" pitchFamily="34" charset="0"/>
                <a:cs typeface="Times New Roman" pitchFamily="18" charset="0"/>
              </a:rPr>
              <a:t>Example </a:t>
            </a:r>
          </a:p>
          <a:p>
            <a:pPr>
              <a:lnSpc>
                <a:spcPct val="75000"/>
              </a:lnSpc>
            </a:pPr>
            <a:r>
              <a:rPr lang="en-IE" sz="1400" b="1" dirty="0">
                <a:solidFill>
                  <a:srgbClr val="00B0F0"/>
                </a:solidFill>
                <a:latin typeface="Calibri Light" pitchFamily="34" charset="0"/>
                <a:cs typeface="Times New Roman" pitchFamily="18" charset="0"/>
              </a:rPr>
              <a:t>Group project – Team of 4, </a:t>
            </a:r>
          </a:p>
          <a:p>
            <a:pPr eaLnBrk="1" hangingPunct="1">
              <a:lnSpc>
                <a:spcPct val="75000"/>
              </a:lnSpc>
              <a:spcBef>
                <a:spcPct val="20000"/>
              </a:spcBef>
              <a:buSzPct val="85000"/>
            </a:pPr>
            <a:r>
              <a:rPr lang="en-IE" sz="1400" b="1" dirty="0">
                <a:solidFill>
                  <a:srgbClr val="00B0F0"/>
                </a:solidFill>
                <a:latin typeface="Calibri Light" pitchFamily="34" charset="0"/>
                <a:cs typeface="Times New Roman" pitchFamily="18" charset="0"/>
              </a:rPr>
              <a:t>deadlines, agreeing tasks based on our strengths and abilities,</a:t>
            </a:r>
          </a:p>
          <a:p>
            <a:pPr eaLnBrk="1" hangingPunct="1">
              <a:lnSpc>
                <a:spcPct val="80000"/>
              </a:lnSpc>
              <a:spcBef>
                <a:spcPct val="20000"/>
              </a:spcBef>
              <a:buSzPct val="85000"/>
            </a:pPr>
            <a:r>
              <a:rPr lang="en-IE" sz="1400" b="1" dirty="0">
                <a:solidFill>
                  <a:srgbClr val="00B0F0"/>
                </a:solidFill>
                <a:latin typeface="Calibri Light" pitchFamily="34" charset="0"/>
                <a:cs typeface="Times New Roman" pitchFamily="18" charset="0"/>
              </a:rPr>
              <a:t>Insight into team dynamics.</a:t>
            </a:r>
            <a:endParaRPr lang="en-US" sz="1400" b="1" dirty="0">
              <a:solidFill>
                <a:srgbClr val="00B0F0"/>
              </a:solidFill>
              <a:latin typeface="Calibri Light" pitchFamily="34" charset="0"/>
              <a:cs typeface="Times New Roman" pitchFamily="18" charset="0"/>
            </a:endParaRPr>
          </a:p>
        </p:txBody>
      </p:sp>
      <p:sp>
        <p:nvSpPr>
          <p:cNvPr id="11" name="Text Box 10"/>
          <p:cNvSpPr txBox="1">
            <a:spLocks noChangeArrowheads="1"/>
          </p:cNvSpPr>
          <p:nvPr/>
        </p:nvSpPr>
        <p:spPr bwMode="auto">
          <a:xfrm>
            <a:off x="501215" y="3573016"/>
            <a:ext cx="3124200"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pPr>
            <a:r>
              <a:rPr lang="en-US" sz="1400" b="1" dirty="0">
                <a:solidFill>
                  <a:srgbClr val="00B0F0"/>
                </a:solidFill>
                <a:latin typeface="Calibri Light" pitchFamily="34" charset="0"/>
                <a:cs typeface="Times New Roman" pitchFamily="18" charset="0"/>
              </a:rPr>
              <a:t>S</a:t>
            </a:r>
            <a:r>
              <a:rPr lang="en-US" sz="1400" b="1" dirty="0" smtClean="0">
                <a:solidFill>
                  <a:srgbClr val="00B0F0"/>
                </a:solidFill>
                <a:latin typeface="Calibri Light" pitchFamily="34" charset="0"/>
                <a:cs typeface="Times New Roman" pitchFamily="18" charset="0"/>
              </a:rPr>
              <a:t>kill </a:t>
            </a:r>
            <a:r>
              <a:rPr lang="en-US" sz="1400" b="1" dirty="0">
                <a:solidFill>
                  <a:srgbClr val="00B0F0"/>
                </a:solidFill>
                <a:latin typeface="Calibri Light" pitchFamily="34" charset="0"/>
                <a:cs typeface="Times New Roman" pitchFamily="18" charset="0"/>
              </a:rPr>
              <a:t>Transferred to new situation:</a:t>
            </a:r>
          </a:p>
          <a:p>
            <a:pPr>
              <a:lnSpc>
                <a:spcPct val="80000"/>
              </a:lnSpc>
            </a:pPr>
            <a:r>
              <a:rPr lang="en-US" sz="1400" b="1" dirty="0">
                <a:solidFill>
                  <a:srgbClr val="00B0F0"/>
                </a:solidFill>
                <a:latin typeface="Calibri Light" pitchFamily="34" charset="0"/>
              </a:rPr>
              <a:t> </a:t>
            </a:r>
            <a:r>
              <a:rPr lang="en-IE" sz="1400" b="1" dirty="0">
                <a:solidFill>
                  <a:srgbClr val="00B0F0"/>
                </a:solidFill>
                <a:latin typeface="Calibri Light" pitchFamily="34" charset="0"/>
                <a:cs typeface="Times New Roman" pitchFamily="18" charset="0"/>
              </a:rPr>
              <a:t>Placement employer</a:t>
            </a:r>
            <a:endParaRPr lang="en-US" sz="1400" b="1" dirty="0">
              <a:solidFill>
                <a:srgbClr val="00B0F0"/>
              </a:solidFill>
              <a:latin typeface="Calibri Light" pitchFamily="34" charset="0"/>
              <a:cs typeface="Times New Roman" pitchFamily="18" charset="0"/>
            </a:endParaRPr>
          </a:p>
        </p:txBody>
      </p:sp>
      <p:sp>
        <p:nvSpPr>
          <p:cNvPr id="12" name="Text Box 7"/>
          <p:cNvSpPr txBox="1">
            <a:spLocks noChangeArrowheads="1"/>
          </p:cNvSpPr>
          <p:nvPr/>
        </p:nvSpPr>
        <p:spPr bwMode="auto">
          <a:xfrm>
            <a:off x="501215" y="2192568"/>
            <a:ext cx="3505200"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80000"/>
              </a:lnSpc>
              <a:spcBef>
                <a:spcPct val="20000"/>
              </a:spcBef>
              <a:buSzPct val="85000"/>
            </a:pPr>
            <a:r>
              <a:rPr lang="en-US" sz="1400" b="1" dirty="0">
                <a:solidFill>
                  <a:srgbClr val="00B0F0"/>
                </a:solidFill>
                <a:latin typeface="Calibri Light" pitchFamily="34" charset="0"/>
              </a:rPr>
              <a:t>Concrete Example</a:t>
            </a:r>
            <a:r>
              <a:rPr lang="en-US" sz="1400" b="1" i="1" dirty="0">
                <a:solidFill>
                  <a:srgbClr val="00B0F0"/>
                </a:solidFill>
                <a:latin typeface="Calibri Light" pitchFamily="34" charset="0"/>
              </a:rPr>
              <a:t>              </a:t>
            </a:r>
            <a:endParaRPr lang="en-US" sz="1400" b="1" i="1" dirty="0" smtClean="0">
              <a:solidFill>
                <a:srgbClr val="00B0F0"/>
              </a:solidFill>
              <a:latin typeface="Calibri Light" pitchFamily="34" charset="0"/>
            </a:endParaRPr>
          </a:p>
          <a:p>
            <a:pPr eaLnBrk="1" hangingPunct="1">
              <a:lnSpc>
                <a:spcPct val="80000"/>
              </a:lnSpc>
              <a:spcBef>
                <a:spcPct val="20000"/>
              </a:spcBef>
              <a:buSzPct val="85000"/>
            </a:pPr>
            <a:r>
              <a:rPr lang="en-US" sz="1400" b="1" dirty="0" smtClean="0">
                <a:solidFill>
                  <a:srgbClr val="00B0F0"/>
                </a:solidFill>
                <a:latin typeface="Calibri Light" pitchFamily="34" charset="0"/>
                <a:cs typeface="Times New Roman" pitchFamily="18" charset="0"/>
              </a:rPr>
              <a:t>Design </a:t>
            </a:r>
            <a:r>
              <a:rPr lang="en-US" sz="1400" b="1" dirty="0">
                <a:solidFill>
                  <a:srgbClr val="00B0F0"/>
                </a:solidFill>
                <a:latin typeface="Calibri Light" pitchFamily="34" charset="0"/>
                <a:cs typeface="Times New Roman" pitchFamily="18" charset="0"/>
              </a:rPr>
              <a:t>Team – 6 members, deadlines, co-operation, </a:t>
            </a:r>
            <a:r>
              <a:rPr lang="en-IE" sz="1400" b="1" dirty="0">
                <a:solidFill>
                  <a:srgbClr val="00B0F0"/>
                </a:solidFill>
                <a:latin typeface="Calibri Light" pitchFamily="34" charset="0"/>
                <a:cs typeface="Times New Roman" pitchFamily="18" charset="0"/>
              </a:rPr>
              <a:t> </a:t>
            </a:r>
          </a:p>
          <a:p>
            <a:pPr eaLnBrk="1" hangingPunct="1">
              <a:lnSpc>
                <a:spcPct val="80000"/>
              </a:lnSpc>
              <a:spcBef>
                <a:spcPct val="20000"/>
              </a:spcBef>
              <a:buSzPct val="85000"/>
            </a:pPr>
            <a:r>
              <a:rPr lang="en-US" sz="1400" b="1" dirty="0">
                <a:solidFill>
                  <a:srgbClr val="00B0F0"/>
                </a:solidFill>
                <a:latin typeface="Calibri Light" pitchFamily="34" charset="0"/>
                <a:cs typeface="Times New Roman" pitchFamily="18" charset="0"/>
              </a:rPr>
              <a:t>weekly progress meetings.</a:t>
            </a:r>
          </a:p>
        </p:txBody>
      </p:sp>
      <p:sp>
        <p:nvSpPr>
          <p:cNvPr id="13" name="AutoShape 1034"/>
          <p:cNvSpPr>
            <a:spLocks noChangeArrowheads="1"/>
          </p:cNvSpPr>
          <p:nvPr/>
        </p:nvSpPr>
        <p:spPr bwMode="auto">
          <a:xfrm rot="5400000">
            <a:off x="4843938" y="2167185"/>
            <a:ext cx="782637" cy="8001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B0F0"/>
          </a:solidFill>
          <a:ln w="9525">
            <a:solidFill>
              <a:schemeClr val="tx1"/>
            </a:solidFill>
            <a:miter lim="800000"/>
            <a:headEnd/>
            <a:tailEnd/>
          </a:ln>
          <a:effectLst/>
        </p:spPr>
        <p:txBody>
          <a:bodyPr wrap="none" anchor="ctr"/>
          <a:lstStyle/>
          <a:p>
            <a:endParaRPr lang="en-GB"/>
          </a:p>
        </p:txBody>
      </p:sp>
      <p:sp>
        <p:nvSpPr>
          <p:cNvPr id="14" name="AutoShape 1031"/>
          <p:cNvSpPr>
            <a:spLocks noChangeArrowheads="1"/>
          </p:cNvSpPr>
          <p:nvPr/>
        </p:nvSpPr>
        <p:spPr bwMode="auto">
          <a:xfrm rot="10800000">
            <a:off x="4644008" y="3573016"/>
            <a:ext cx="881063" cy="711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B0F0"/>
          </a:solidFill>
          <a:ln w="9525">
            <a:solidFill>
              <a:schemeClr val="tx1"/>
            </a:solidFill>
            <a:miter lim="800000"/>
            <a:headEnd/>
            <a:tailEnd/>
          </a:ln>
          <a:effectLst/>
        </p:spPr>
        <p:txBody>
          <a:bodyPr wrap="none" anchor="ctr"/>
          <a:lstStyle/>
          <a:p>
            <a:endParaRPr lang="en-GB"/>
          </a:p>
        </p:txBody>
      </p:sp>
      <p:sp>
        <p:nvSpPr>
          <p:cNvPr id="15" name="AutoShape 1030"/>
          <p:cNvSpPr>
            <a:spLocks noChangeArrowheads="1"/>
          </p:cNvSpPr>
          <p:nvPr/>
        </p:nvSpPr>
        <p:spPr bwMode="auto">
          <a:xfrm rot="16200000">
            <a:off x="3522246" y="3391487"/>
            <a:ext cx="781050" cy="8001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B0F0"/>
          </a:solidFill>
          <a:ln w="9525">
            <a:solidFill>
              <a:schemeClr val="tx1"/>
            </a:solidFill>
            <a:miter lim="800000"/>
            <a:headEnd/>
            <a:tailEnd/>
          </a:ln>
          <a:effectLst/>
        </p:spPr>
        <p:txBody>
          <a:bodyPr wrap="none" anchor="ctr"/>
          <a:lstStyle/>
          <a:p>
            <a:endParaRPr lang="en-GB">
              <a:solidFill>
                <a:srgbClr val="00B0F0"/>
              </a:solidFill>
            </a:endParaRPr>
          </a:p>
        </p:txBody>
      </p:sp>
      <p:sp>
        <p:nvSpPr>
          <p:cNvPr id="16" name="AutoShape 1032"/>
          <p:cNvSpPr>
            <a:spLocks noChangeArrowheads="1"/>
          </p:cNvSpPr>
          <p:nvPr/>
        </p:nvSpPr>
        <p:spPr bwMode="auto">
          <a:xfrm>
            <a:off x="3566677" y="2119086"/>
            <a:ext cx="879475" cy="711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B0F0"/>
          </a:solidFill>
          <a:ln w="9525">
            <a:solidFill>
              <a:schemeClr val="tx1"/>
            </a:solidFill>
            <a:miter lim="800000"/>
            <a:headEnd/>
            <a:tailEnd/>
          </a:ln>
          <a:effectLst/>
        </p:spPr>
        <p:txBody>
          <a:bodyPr wrap="none" anchor="ctr"/>
          <a:lstStyle/>
          <a:p>
            <a:endParaRPr lang="en-GB"/>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831175"/>
            <a:ext cx="704843" cy="670178"/>
          </a:xfrm>
          <a:prstGeom prst="rect">
            <a:avLst/>
          </a:prstGeom>
        </p:spPr>
      </p:pic>
    </p:spTree>
    <p:extLst>
      <p:ext uri="{BB962C8B-B14F-4D97-AF65-F5344CB8AC3E}">
        <p14:creationId xmlns:p14="http://schemas.microsoft.com/office/powerpoint/2010/main" val="2825821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0070C0"/>
                </a:solidFill>
              </a:rPr>
              <a:t>Making Your Transferable Skills Standing Out!</a:t>
            </a:r>
            <a:endParaRPr lang="en-GB" sz="3200" dirty="0">
              <a:solidFill>
                <a:srgbClr val="0070C0"/>
              </a:solidFill>
            </a:endParaRPr>
          </a:p>
        </p:txBody>
      </p:sp>
      <p:sp>
        <p:nvSpPr>
          <p:cNvPr id="3" name="Content Placeholder 2"/>
          <p:cNvSpPr>
            <a:spLocks noGrp="1"/>
          </p:cNvSpPr>
          <p:nvPr>
            <p:ph idx="1"/>
          </p:nvPr>
        </p:nvSpPr>
        <p:spPr/>
        <p:txBody>
          <a:bodyPr/>
          <a:lstStyle/>
          <a:p>
            <a:r>
              <a:rPr lang="en-GB" dirty="0" smtClean="0">
                <a:solidFill>
                  <a:srgbClr val="00B0F0"/>
                </a:solidFill>
              </a:rPr>
              <a:t>First, know your own transferable skills</a:t>
            </a:r>
          </a:p>
          <a:p>
            <a:r>
              <a:rPr lang="en-GB" dirty="0" smtClean="0">
                <a:solidFill>
                  <a:srgbClr val="00B0F0"/>
                </a:solidFill>
              </a:rPr>
              <a:t>Make sure your CV shows your transferable skills! (Don’t go overboard)</a:t>
            </a:r>
          </a:p>
          <a:p>
            <a:r>
              <a:rPr lang="en-GB" dirty="0" smtClean="0">
                <a:solidFill>
                  <a:srgbClr val="00B0F0"/>
                </a:solidFill>
              </a:rPr>
              <a:t>Use them in your interview to evidence points and your skills</a:t>
            </a:r>
          </a:p>
          <a:p>
            <a:r>
              <a:rPr lang="en-GB" dirty="0" smtClean="0">
                <a:solidFill>
                  <a:srgbClr val="00B0F0"/>
                </a:solidFill>
              </a:rPr>
              <a:t>Show how they will benefit the employer during interview</a:t>
            </a:r>
          </a:p>
          <a:p>
            <a:endParaRPr lang="en-GB" dirty="0">
              <a:solidFill>
                <a:srgbClr val="00B0F0"/>
              </a:solidFill>
            </a:endParaRPr>
          </a:p>
        </p:txBody>
      </p:sp>
      <p:sp>
        <p:nvSpPr>
          <p:cNvPr id="5" name="Footer Placeholder 4"/>
          <p:cNvSpPr>
            <a:spLocks noGrp="1"/>
          </p:cNvSpPr>
          <p:nvPr>
            <p:ph type="ftr" sz="quarter" idx="11"/>
          </p:nvPr>
        </p:nvSpPr>
        <p:spPr/>
        <p:txBody>
          <a:bodyPr/>
          <a:lstStyle/>
          <a:p>
            <a:r>
              <a:rPr lang="en-US" b="1" dirty="0">
                <a:solidFill>
                  <a:srgbClr val="0070C0"/>
                </a:solidFill>
              </a:rPr>
              <a:t>Job Support 4 U</a:t>
            </a:r>
          </a:p>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8</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064" y="764705"/>
            <a:ext cx="605861" cy="576064"/>
          </a:xfrm>
          <a:prstGeom prst="rect">
            <a:avLst/>
          </a:prstGeom>
        </p:spPr>
      </p:pic>
    </p:spTree>
    <p:extLst>
      <p:ext uri="{BB962C8B-B14F-4D97-AF65-F5344CB8AC3E}">
        <p14:creationId xmlns:p14="http://schemas.microsoft.com/office/powerpoint/2010/main" val="1246445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71</TotalTime>
  <Words>508</Words>
  <Application>Microsoft Office PowerPoint</Application>
  <PresentationFormat>On-screen Show (4:3)</PresentationFormat>
  <Paragraphs>111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Transferable Skills </vt:lpstr>
      <vt:lpstr>Content of Presentation</vt:lpstr>
      <vt:lpstr>What Are Transferable Skills?</vt:lpstr>
      <vt:lpstr>Examples of Transferable Skills</vt:lpstr>
      <vt:lpstr>Why Do Employers Look For These?</vt:lpstr>
      <vt:lpstr>Transferable Skill Cycle</vt:lpstr>
      <vt:lpstr>PowerPoint Presentation</vt:lpstr>
      <vt:lpstr>Making Your Transferable Skills Standing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Transferable Skills</dc:title>
  <dc:creator>wayne</dc:creator>
  <cp:lastModifiedBy>wayne</cp:lastModifiedBy>
  <cp:revision>10</cp:revision>
  <dcterms:created xsi:type="dcterms:W3CDTF">2014-09-11T13:10:16Z</dcterms:created>
  <dcterms:modified xsi:type="dcterms:W3CDTF">2015-03-31T19:10:12Z</dcterms:modified>
</cp:coreProperties>
</file>